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  <p:sldMasterId id="2147483873" r:id="rId3"/>
  </p:sldMasterIdLst>
  <p:notesMasterIdLst>
    <p:notesMasterId r:id="rId27"/>
  </p:notesMasterIdLst>
  <p:sldIdLst>
    <p:sldId id="347" r:id="rId4"/>
    <p:sldId id="366" r:id="rId5"/>
    <p:sldId id="367" r:id="rId6"/>
    <p:sldId id="342" r:id="rId7"/>
    <p:sldId id="322" r:id="rId8"/>
    <p:sldId id="304" r:id="rId9"/>
    <p:sldId id="337" r:id="rId10"/>
    <p:sldId id="324" r:id="rId11"/>
    <p:sldId id="332" r:id="rId12"/>
    <p:sldId id="333" r:id="rId13"/>
    <p:sldId id="340" r:id="rId14"/>
    <p:sldId id="338" r:id="rId15"/>
    <p:sldId id="334" r:id="rId16"/>
    <p:sldId id="325" r:id="rId17"/>
    <p:sldId id="329" r:id="rId18"/>
    <p:sldId id="327" r:id="rId19"/>
    <p:sldId id="328" r:id="rId20"/>
    <p:sldId id="330" r:id="rId21"/>
    <p:sldId id="319" r:id="rId22"/>
    <p:sldId id="336" r:id="rId23"/>
    <p:sldId id="335" r:id="rId24"/>
    <p:sldId id="341" r:id="rId25"/>
    <p:sldId id="320" r:id="rId26"/>
  </p:sldIdLst>
  <p:sldSz cx="12192000" cy="6858000"/>
  <p:notesSz cx="6858000" cy="9144000"/>
  <p:custShowLst>
    <p:custShow name="Main Slides" id="0">
      <p:sldLst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</p:sldLst>
    </p:custShow>
    <p:custShow name="Sponsor Slides" id="1">
      <p:sldLst>
        <p:sld r:id="rId4"/>
        <p:sld r:id="rId5"/>
        <p:sld r:id="rId6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onsor Slides" id="{5DCCE956-605F-4C3D-80CE-709DE09F30DF}">
          <p14:sldIdLst>
            <p14:sldId id="347"/>
            <p14:sldId id="366"/>
            <p14:sldId id="367"/>
          </p14:sldIdLst>
        </p14:section>
        <p14:section name="Main Slides" id="{BD4AE434-FB75-488A-BE53-0A8BF7EA68DF}">
          <p14:sldIdLst>
            <p14:sldId id="342"/>
            <p14:sldId id="322"/>
            <p14:sldId id="304"/>
            <p14:sldId id="337"/>
            <p14:sldId id="324"/>
            <p14:sldId id="332"/>
            <p14:sldId id="333"/>
            <p14:sldId id="340"/>
            <p14:sldId id="338"/>
            <p14:sldId id="334"/>
            <p14:sldId id="325"/>
            <p14:sldId id="329"/>
            <p14:sldId id="327"/>
            <p14:sldId id="328"/>
            <p14:sldId id="330"/>
            <p14:sldId id="319"/>
            <p14:sldId id="336"/>
            <p14:sldId id="335"/>
            <p14:sldId id="341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custShow id="1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251"/>
    <a:srgbClr val="A0C4E5"/>
    <a:srgbClr val="9CBDDE"/>
    <a:srgbClr val="8AAECD"/>
    <a:srgbClr val="676767"/>
    <a:srgbClr val="383A3E"/>
    <a:srgbClr val="647B8C"/>
    <a:srgbClr val="A0C0E5"/>
    <a:srgbClr val="7FA6C8"/>
    <a:srgbClr val="86A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9" autoAdjust="0"/>
    <p:restoredTop sz="67059" autoAdjust="0"/>
  </p:normalViewPr>
  <p:slideViewPr>
    <p:cSldViewPr snapToGrid="0">
      <p:cViewPr varScale="1">
        <p:scale>
          <a:sx n="73" d="100"/>
          <a:sy n="73" d="100"/>
        </p:scale>
        <p:origin x="196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592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Target Element = canned </a:t>
            </a:r>
            <a:r>
              <a:rPr lang="en-US"/>
              <a:t>or custom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00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Mention Dave Paquette’s Bootstrap tag helpers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05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361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6552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Similar to partial view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depends on data you provide when calling into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47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Can’t use filters w/ them since they don’t participate in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81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Also possible to: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decorate class w/ [</a:t>
            </a:r>
            <a:r>
              <a:rPr lang="en-US" dirty="0" err="1"/>
              <a:t>ViewComponent</a:t>
            </a:r>
            <a:r>
              <a:rPr lang="en-US" dirty="0"/>
              <a:t>] instead of inheritance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Suffix class w/ “</a:t>
            </a:r>
            <a:r>
              <a:rPr lang="en-US" dirty="0" err="1"/>
              <a:t>ViewComponent</a:t>
            </a:r>
            <a:r>
              <a:rPr lang="en-US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55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Runtime searches in multiple paths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Views/Shared… is recommended path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Works in Areas folder too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Pages directory for Razor Pages apps (Pages/Shared in 2.1+ only)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56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Tag Helper </a:t>
            </a:r>
            <a:r>
              <a:rPr lang="en-US" dirty="0">
                <a:sym typeface="Wingdings" panose="05000000000000000000" pitchFamily="2" charset="2"/>
              </a:rPr>
              <a:t> ASP.NET Core 1.1+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97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0350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1806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86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VCs</a:t>
            </a:r>
            <a:r>
              <a:rPr lang="en-US" baseline="0" dirty="0"/>
              <a:t> enforce Separation of Concerns; PVs don’t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C# code in class vs. C# </a:t>
            </a:r>
            <a:r>
              <a:rPr lang="en-US" baseline="0"/>
              <a:t>code in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60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32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728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1BC4C-DBBA-1A46-BD21-33C27A8934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7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08151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7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use View Component instead for code execution need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use async form instead of sync </a:t>
            </a:r>
            <a:r>
              <a:rPr lang="en-US"/>
              <a:t>(deadlocking)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679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59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Razor </a:t>
            </a:r>
            <a:r>
              <a:rPr lang="en-US"/>
              <a:t>Language Services </a:t>
            </a:r>
            <a:r>
              <a:rPr lang="en-US" dirty="0"/>
              <a:t>ext. for VS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51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761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519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90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413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006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790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988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332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825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396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C66E3-29A9-874C-B80D-C4D9C846BBB6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03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hyperlink" Target="http://bit.ly/2wMgO3p" TargetMode="External"/><Relationship Id="rId4" Type="http://schemas.openxmlformats.org/officeDocument/2006/relationships/hyperlink" Target="http://bit.ly/2uIU7M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8.jpe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42" Type="http://schemas.openxmlformats.org/officeDocument/2006/relationships/image" Target="../media/image51.png"/><Relationship Id="rId47" Type="http://schemas.openxmlformats.org/officeDocument/2006/relationships/image" Target="../media/image56.png"/><Relationship Id="rId50" Type="http://schemas.openxmlformats.org/officeDocument/2006/relationships/image" Target="../media/image59.png"/><Relationship Id="rId7" Type="http://schemas.openxmlformats.org/officeDocument/2006/relationships/image" Target="../media/image16.png"/><Relationship Id="rId12" Type="http://schemas.openxmlformats.org/officeDocument/2006/relationships/image" Target="../media/image21.emf"/><Relationship Id="rId17" Type="http://schemas.openxmlformats.org/officeDocument/2006/relationships/image" Target="../media/image26.emf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Relationship Id="rId46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41" Type="http://schemas.openxmlformats.org/officeDocument/2006/relationships/image" Target="../media/image5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40" Type="http://schemas.openxmlformats.org/officeDocument/2006/relationships/image" Target="../media/image49.png"/><Relationship Id="rId45" Type="http://schemas.openxmlformats.org/officeDocument/2006/relationships/image" Target="../media/image54.png"/><Relationship Id="rId5" Type="http://schemas.openxmlformats.org/officeDocument/2006/relationships/image" Target="../media/image14.png"/><Relationship Id="rId15" Type="http://schemas.openxmlformats.org/officeDocument/2006/relationships/image" Target="../media/image24.jpe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49" Type="http://schemas.openxmlformats.org/officeDocument/2006/relationships/image" Target="../media/image58.jpeg"/><Relationship Id="rId10" Type="http://schemas.openxmlformats.org/officeDocument/2006/relationships/image" Target="../media/image19.png"/><Relationship Id="rId19" Type="http://schemas.openxmlformats.org/officeDocument/2006/relationships/image" Target="../media/image28.emf"/><Relationship Id="rId31" Type="http://schemas.openxmlformats.org/officeDocument/2006/relationships/image" Target="../media/image40.png"/><Relationship Id="rId44" Type="http://schemas.openxmlformats.org/officeDocument/2006/relationships/image" Target="../media/image53.jpeg"/><Relationship Id="rId52" Type="http://schemas.openxmlformats.org/officeDocument/2006/relationships/image" Target="../media/image6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jpe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svg"/><Relationship Id="rId43" Type="http://schemas.openxmlformats.org/officeDocument/2006/relationships/image" Target="../media/image52.svg"/><Relationship Id="rId48" Type="http://schemas.openxmlformats.org/officeDocument/2006/relationships/image" Target="../media/image57.png"/><Relationship Id="rId8" Type="http://schemas.openxmlformats.org/officeDocument/2006/relationships/image" Target="../media/image17.png"/><Relationship Id="rId51" Type="http://schemas.openxmlformats.org/officeDocument/2006/relationships/image" Target="../media/image6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Building Reusable UI Components</a:t>
            </a:r>
            <a:br>
              <a:rPr lang="en-US" sz="4900" b="1" dirty="0"/>
            </a:br>
            <a:r>
              <a:rPr lang="en-US" sz="4000" b="1" dirty="0"/>
              <a:t>in ASP.</a:t>
            </a:r>
            <a:r>
              <a:rPr lang="en-US" sz="4000" b="1"/>
              <a:t>NET Core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5361606"/>
            <a:ext cx="925166" cy="923546"/>
          </a:xfrm>
          <a:prstGeom prst="rect">
            <a:avLst/>
          </a:prstGeom>
        </p:spPr>
      </p:pic>
      <p:pic>
        <p:nvPicPr>
          <p:cNvPr id="11" name="MS logo white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8866" y="5361606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Senior Content 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@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Scott_Addie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75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Helpers: Anatomy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85555"/>
              </p:ext>
            </p:extLst>
          </p:nvPr>
        </p:nvGraphicFramePr>
        <p:xfrm>
          <a:off x="937490" y="2272193"/>
          <a:ext cx="10416310" cy="2604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604607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img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src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="~/images/banner1.svg"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asp-append-version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="true"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31228" y="1825625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10648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Target Element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8328" y="365220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Tag Helper Attribute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H="1" flipV="1">
            <a:off x="1406236" y="2651760"/>
            <a:ext cx="1150652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8" idx="0"/>
          </p:cNvCxnSpPr>
          <p:nvPr/>
        </p:nvCxnSpPr>
        <p:spPr>
          <a:xfrm flipV="1">
            <a:off x="5848728" y="2651760"/>
            <a:ext cx="0" cy="10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89568" y="4266332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Standard HTML Attribute</a:t>
            </a:r>
          </a:p>
        </p:txBody>
      </p:sp>
      <p:cxnSp>
        <p:nvCxnSpPr>
          <p:cNvPr id="16" name="Straight Arrow Connector 15"/>
          <p:cNvCxnSpPr>
            <a:cxnSpLocks/>
            <a:stCxn id="15" idx="0"/>
          </p:cNvCxnSpPr>
          <p:nvPr/>
        </p:nvCxnSpPr>
        <p:spPr>
          <a:xfrm flipH="1" flipV="1">
            <a:off x="2102885" y="2651760"/>
            <a:ext cx="2237083" cy="16145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6B03AC6-093F-48B6-8232-D38FB9E41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44439"/>
              </p:ext>
            </p:extLst>
          </p:nvPr>
        </p:nvGraphicFramePr>
        <p:xfrm>
          <a:off x="2556888" y="5011737"/>
          <a:ext cx="873298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98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552962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img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src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="/images/banner1.svg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?v=GaE_EmkeBf-yBbrJ26lpkGd4jkOSh1eVKJaNOw9I4uk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2543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901567"/>
                  </a:ext>
                </a:extLst>
              </a:tr>
            </a:tbl>
          </a:graphicData>
        </a:graphic>
      </p:graphicFrame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778D535-092F-4A91-9BDC-A5D046EA8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3808" y="2736273"/>
            <a:ext cx="1881599" cy="3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4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53486"/>
              </p:ext>
            </p:extLst>
          </p:nvPr>
        </p:nvGraphicFramePr>
        <p:xfrm>
          <a:off x="937490" y="2318102"/>
          <a:ext cx="10416310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58444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kendo-</a:t>
                      </a:r>
                      <a:r>
                        <a:rPr lang="en-US" sz="2000" b="1" dirty="0" err="1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datepicker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startDate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start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CalendarView</a:t>
                      </a:r>
                      <a:r>
                        <a:rPr lang="en-US" sz="2000" b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.Year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depth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2000" b="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CalendarView</a:t>
                      </a:r>
                      <a:r>
                        <a:rPr lang="en-US" sz="2000" b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.Year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format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="MMMM </a:t>
                      </a:r>
                      <a:r>
                        <a:rPr lang="en-US" sz="2000" b="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yyyy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</a:t>
                      </a:r>
                      <a:r>
                        <a:rPr lang="en-US" sz="2000" b="1" dirty="0">
                          <a:solidFill>
                            <a:srgbClr val="800080"/>
                          </a:solidFill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='</a:t>
                      </a:r>
                      <a:r>
                        <a:rPr lang="en-US" sz="2000" b="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DateTime</a:t>
                      </a:r>
                      <a:r>
                        <a:rPr lang="en-US" sz="2000" b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.Parse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b="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"November 2011"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931228" y="1871533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Tag Helpers</a:t>
            </a:r>
            <a:br>
              <a:rPr lang="en-US" dirty="0"/>
            </a:br>
            <a:r>
              <a:rPr lang="en-US" sz="2000" b="1" dirty="0" err="1"/>
              <a:t>Telerik</a:t>
            </a:r>
            <a:r>
              <a:rPr lang="en-US" sz="2000" dirty="0"/>
              <a:t> UI for ASP.NET Core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753" y="3217568"/>
            <a:ext cx="8612221" cy="3355087"/>
          </a:xfrm>
          <a:prstGeom prst="rect">
            <a:avLst/>
          </a:prstGeom>
        </p:spPr>
      </p:pic>
      <p:sp>
        <p:nvSpPr>
          <p:cNvPr id="11" name="Arrow: Bent-Up 10"/>
          <p:cNvSpPr/>
          <p:nvPr/>
        </p:nvSpPr>
        <p:spPr>
          <a:xfrm rot="5400000">
            <a:off x="1805573" y="3124952"/>
            <a:ext cx="1756508" cy="1070042"/>
          </a:xfrm>
          <a:prstGeom prst="bent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Rendered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042" y="1175673"/>
            <a:ext cx="1098923" cy="32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0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 vs. Tag Helpers</a:t>
            </a:r>
            <a:br>
              <a:rPr lang="en-US" dirty="0"/>
            </a:br>
            <a:r>
              <a:rPr lang="en-US" sz="2000"/>
              <a:t>Side-by-side Comparison</a:t>
            </a:r>
            <a:endParaRPr lang="en-US" sz="2000" dirty="0"/>
          </a:p>
        </p:txBody>
      </p:sp>
      <p:pic>
        <p:nvPicPr>
          <p:cNvPr id="1026" name="Picture 2" descr="image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00803"/>
            <a:ext cx="5181600" cy="40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224" y="1825625"/>
            <a:ext cx="504755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067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1837" l="0" r="40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5" y="2593320"/>
            <a:ext cx="8053025" cy="350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8" y="1775299"/>
            <a:ext cx="5659877" cy="5659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child actions in ASP.NET Core</a:t>
            </a:r>
          </a:p>
          <a:p>
            <a:pPr lvl="1"/>
            <a:r>
              <a:rPr lang="en-US" dirty="0"/>
              <a:t>Lighter weight</a:t>
            </a:r>
          </a:p>
          <a:p>
            <a:pPr lvl="1"/>
            <a:r>
              <a:rPr lang="en-US" dirty="0"/>
              <a:t>Don’t participate in controller lifecycle</a:t>
            </a:r>
          </a:p>
          <a:p>
            <a:r>
              <a:rPr lang="en-US" dirty="0"/>
              <a:t>Designed with testing in mind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tar: 12 Points 3">
            <a:extLst>
              <a:ext uri="{FF2B5EF4-FFF2-40B4-BE49-F238E27FC236}">
                <a16:creationId xmlns:a16="http://schemas.microsoft.com/office/drawing/2014/main" id="{34A844C9-5B87-46E1-A743-8F0A18111321}"/>
              </a:ext>
            </a:extLst>
          </p:cNvPr>
          <p:cNvSpPr/>
          <p:nvPr/>
        </p:nvSpPr>
        <p:spPr>
          <a:xfrm>
            <a:off x="9746901" y="422031"/>
            <a:ext cx="2034792" cy="1572567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364188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Components: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 (inherits from </a:t>
            </a:r>
            <a:r>
              <a:rPr lang="en-US" i="1" dirty="0" err="1"/>
              <a:t>ViewComponent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Razor View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290002"/>
              </p:ext>
            </p:extLst>
          </p:nvPr>
        </p:nvGraphicFramePr>
        <p:xfrm>
          <a:off x="902827" y="3288711"/>
          <a:ext cx="10964918" cy="3196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91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19639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ViewComponent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public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Task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IViewComponentResult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InvokeAsync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city, 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                              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{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OpenWeatherMapResponse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await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_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svc.GetCurrentWeatherAsync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(city,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VM.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weather =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currentWeather.MapToWeather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return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View(weather);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896566" y="2842143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CurrentWeather.cs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860" y="2454166"/>
            <a:ext cx="8455885" cy="43102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92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5368" y1="64358" x2="82973" y2="82684"/>
                        <a14:foregroundMark x1="60462" y1="60462" x2="55556" y2="54113"/>
                        <a14:foregroundMark x1="55556" y1="54113" x2="59596" y2="42857"/>
                        <a14:foregroundMark x1="59596" y1="42857" x2="60173" y2="32468"/>
                        <a14:foregroundMark x1="60173" y1="32468" x2="56277" y2="24242"/>
                        <a14:foregroundMark x1="56277" y1="24242" x2="50505" y2="18326"/>
                        <a14:foregroundMark x1="50505" y1="18326" x2="37951" y2="13853"/>
                        <a14:foregroundMark x1="37951" y1="13853" x2="27273" y2="16017"/>
                        <a14:foregroundMark x1="27273" y1="16017" x2="18759" y2="22511"/>
                        <a14:foregroundMark x1="55123" y1="52237" x2="47042" y2="59307"/>
                        <a14:foregroundMark x1="47763" y1="58297" x2="36219" y2="60895"/>
                        <a14:foregroundMark x1="19481" y1="21212" x2="14430" y2="32179"/>
                        <a14:foregroundMark x1="14430" y1="32179" x2="14430" y2="42136"/>
                        <a14:foregroundMark x1="14430" y1="42136" x2="17316" y2="49784"/>
                        <a14:foregroundMark x1="17316" y1="49784" x2="23954" y2="56999"/>
                        <a14:foregroundMark x1="24820" y1="57143" x2="35786" y2="61039"/>
                        <a14:foregroundMark x1="26696" y1="50649" x2="21501" y2="42857"/>
                        <a14:foregroundMark x1="21789" y1="42857" x2="20924" y2="33478"/>
                        <a14:foregroundMark x1="20924" y1="33478" x2="25974" y2="25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99" y="2741578"/>
            <a:ext cx="4103451" cy="41034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Search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Razor Pages</a:t>
            </a:r>
          </a:p>
          <a:p>
            <a:r>
              <a:rPr lang="en-US" dirty="0"/>
              <a:t>Pages/Components/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</a:p>
          <a:p>
            <a:r>
              <a:rPr lang="en-US" dirty="0"/>
              <a:t>Pages/Shared/Components/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</a:p>
          <a:p>
            <a:pPr marL="0" indent="0">
              <a:buNone/>
            </a:pPr>
            <a:r>
              <a:rPr lang="en-US" b="1" dirty="0"/>
              <a:t>MVC</a:t>
            </a:r>
          </a:p>
          <a:p>
            <a:r>
              <a:rPr lang="en-US" dirty="0"/>
              <a:t>Views/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controller_name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  <a:endParaRPr lang="en-US" dirty="0">
              <a:solidFill>
                <a:srgbClr val="A0C0E5"/>
              </a:solidFill>
            </a:endParaRPr>
          </a:p>
          <a:p>
            <a:r>
              <a:rPr lang="en-US" dirty="0"/>
              <a:t>Views/Shared/Components/</a:t>
            </a:r>
            <a:r>
              <a:rPr lang="en-US" dirty="0">
                <a:solidFill>
                  <a:srgbClr val="A0C0E5"/>
                </a:solidFill>
              </a:rPr>
              <a:t>&lt;</a:t>
            </a:r>
            <a:r>
              <a:rPr lang="en-US" dirty="0" err="1">
                <a:solidFill>
                  <a:srgbClr val="A0C0E5"/>
                </a:solidFill>
              </a:rPr>
              <a:t>vc_name</a:t>
            </a:r>
            <a:r>
              <a:rPr lang="en-US" dirty="0">
                <a:solidFill>
                  <a:srgbClr val="A0C0E5"/>
                </a:solidFill>
              </a:rPr>
              <a:t>&gt;</a:t>
            </a:r>
            <a:r>
              <a:rPr lang="en-US" dirty="0"/>
              <a:t>/</a:t>
            </a:r>
            <a:endParaRPr lang="en-US" dirty="0">
              <a:solidFill>
                <a:srgbClr val="A0C0E5"/>
              </a:solidFill>
            </a:endParaRPr>
          </a:p>
          <a:p>
            <a:endParaRPr lang="en-US" dirty="0"/>
          </a:p>
          <a:p>
            <a:r>
              <a:rPr lang="en-US" dirty="0"/>
              <a:t>Default view = </a:t>
            </a:r>
            <a:r>
              <a:rPr lang="en-US" b="1" i="1" dirty="0" err="1"/>
              <a:t>Default.cshtml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96665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Component Invocation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Traditional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Tag Helper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Controller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7954"/>
              </p:ext>
            </p:extLst>
          </p:nvPr>
        </p:nvGraphicFramePr>
        <p:xfrm>
          <a:off x="4031754" y="2001458"/>
          <a:ext cx="7545203" cy="79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988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await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Component.InvokeAsync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nameof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city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"IL"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025492" y="1554890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54468"/>
              </p:ext>
            </p:extLst>
          </p:nvPr>
        </p:nvGraphicFramePr>
        <p:xfrm>
          <a:off x="4031754" y="3386238"/>
          <a:ext cx="7545203" cy="79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988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 err="1">
                          <a:solidFill>
                            <a:srgbClr val="800000"/>
                          </a:solidFill>
                          <a:latin typeface="Consolas" panose="020B0609020204030204" pitchFamily="49" charset="0"/>
                        </a:rPr>
                        <a:t>vc:current-weather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city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state-abbrev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="IL"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/&gt;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25492" y="2939670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449954"/>
              </p:ext>
            </p:extLst>
          </p:nvPr>
        </p:nvGraphicFramePr>
        <p:xfrm>
          <a:off x="904832" y="4319842"/>
          <a:ext cx="754520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520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71671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IActionResult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ControllerInvocation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 {</a:t>
                      </a: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return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ViewComponent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nameof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CurrentWeather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city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"Chicago"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stateAbbrev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"IL"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});</a:t>
                      </a:r>
                    </a:p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98570" y="3873274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HomeController.cs</a:t>
            </a:r>
            <a:endParaRPr lang="en-US" b="1" dirty="0"/>
          </a:p>
        </p:txBody>
      </p:sp>
      <p:cxnSp>
        <p:nvCxnSpPr>
          <p:cNvPr id="13" name="Straight Arrow Connector 12"/>
          <p:cNvCxnSpPr>
            <a:cxnSpLocks/>
            <a:endCxn id="5" idx="1"/>
          </p:cNvCxnSpPr>
          <p:nvPr/>
        </p:nvCxnSpPr>
        <p:spPr>
          <a:xfrm flipV="1">
            <a:off x="3061607" y="1778174"/>
            <a:ext cx="963885" cy="2232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endCxn id="7" idx="1"/>
          </p:cNvCxnSpPr>
          <p:nvPr/>
        </p:nvCxnSpPr>
        <p:spPr>
          <a:xfrm>
            <a:off x="3061607" y="2579914"/>
            <a:ext cx="963885" cy="583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endCxn id="11" idx="0"/>
          </p:cNvCxnSpPr>
          <p:nvPr/>
        </p:nvCxnSpPr>
        <p:spPr>
          <a:xfrm>
            <a:off x="1949188" y="3254829"/>
            <a:ext cx="0" cy="618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96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1837" l="0" r="405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5" y="2593320"/>
            <a:ext cx="8053025" cy="3507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Components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496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668" y="579103"/>
            <a:ext cx="1077733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with Microsoft Tech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6162" y="2309226"/>
            <a:ext cx="9444902" cy="4061659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Explore developer tools, platforms, and APIs </a:t>
            </a:r>
          </a:p>
          <a:p>
            <a:pPr marL="0" indent="0" algn="ctr">
              <a:buNone/>
            </a:pPr>
            <a:endParaRPr lang="en-US" sz="4000" i="1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docs.microsoft.com </a:t>
            </a:r>
          </a:p>
        </p:txBody>
      </p:sp>
      <p:pic>
        <p:nvPicPr>
          <p:cNvPr id="1026" name="DE0816EB-0799-461B-8CAB-F8639086CFFD" descr="1078F4CF-61B7-46A5-815D-338F62390895@hs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340" y="-247034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C1E29E4C-1F3B-47B1-972B-2B7120147472" descr="FD91B74B-F96D-4EAD-BB2E-6CCF265D6248@hs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278" y="4904077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83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sz="2000" dirty="0"/>
              <a:t>HTML Helpers </a:t>
            </a:r>
            <a:r>
              <a:rPr lang="en-US" sz="2000" i="1" dirty="0"/>
              <a:t>vs.</a:t>
            </a:r>
            <a:r>
              <a:rPr lang="en-US" sz="2000" dirty="0"/>
              <a:t> Tag Helpers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Tag Helpers when…</a:t>
            </a:r>
          </a:p>
          <a:p>
            <a:pPr lvl="1"/>
            <a:r>
              <a:rPr lang="en-US" dirty="0"/>
              <a:t>Razor isn’t appealing, but HTML is</a:t>
            </a:r>
          </a:p>
          <a:p>
            <a:pPr lvl="1"/>
            <a:r>
              <a:rPr lang="en-US" dirty="0"/>
              <a:t>Testability is important</a:t>
            </a:r>
          </a:p>
          <a:p>
            <a:pPr lvl="1"/>
            <a:endParaRPr lang="en-US" dirty="0"/>
          </a:p>
          <a:p>
            <a:r>
              <a:rPr lang="en-US" dirty="0"/>
              <a:t>Prefer HTML Helpers when…</a:t>
            </a:r>
          </a:p>
          <a:p>
            <a:pPr lvl="1"/>
            <a:r>
              <a:rPr lang="en-US" dirty="0"/>
              <a:t>Razor is appealing</a:t>
            </a:r>
          </a:p>
          <a:p>
            <a:pPr lvl="1"/>
            <a:r>
              <a:rPr lang="en-US" dirty="0"/>
              <a:t>Porting app from ASP.NET proper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sz="2000" dirty="0"/>
              <a:t>Partial Views </a:t>
            </a:r>
            <a:r>
              <a:rPr lang="en-US" sz="2000" i="1" dirty="0"/>
              <a:t>vs.</a:t>
            </a:r>
            <a:r>
              <a:rPr lang="en-US" sz="2000" dirty="0"/>
              <a:t> View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View Components when…</a:t>
            </a:r>
          </a:p>
          <a:p>
            <a:pPr lvl="1"/>
            <a:r>
              <a:rPr lang="en-US" dirty="0"/>
              <a:t>Complex rendering logic is needed</a:t>
            </a:r>
          </a:p>
          <a:p>
            <a:pPr lvl="1"/>
            <a:r>
              <a:rPr lang="en-US" dirty="0"/>
              <a:t>Testability is important</a:t>
            </a:r>
          </a:p>
          <a:p>
            <a:pPr lvl="1"/>
            <a:r>
              <a:rPr lang="en-US" dirty="0"/>
              <a:t>Tag Helper support is desired</a:t>
            </a:r>
          </a:p>
          <a:p>
            <a:pPr lvl="1"/>
            <a:endParaRPr lang="en-US" dirty="0"/>
          </a:p>
          <a:p>
            <a:r>
              <a:rPr lang="en-US" dirty="0"/>
              <a:t>Prefer Partial Views when…</a:t>
            </a:r>
          </a:p>
          <a:p>
            <a:pPr lvl="1"/>
            <a:r>
              <a:rPr lang="en-US" dirty="0"/>
              <a:t>Simplifying large views into small components</a:t>
            </a:r>
          </a:p>
          <a:p>
            <a:pPr lvl="1"/>
            <a:r>
              <a:rPr lang="en-US" dirty="0"/>
              <a:t>Reducing duplication of view content</a:t>
            </a:r>
          </a:p>
          <a:p>
            <a:pPr lvl="1"/>
            <a:r>
              <a:rPr lang="en-US" dirty="0"/>
              <a:t>Porting app from ASP.NET proper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72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344" y="1825625"/>
            <a:ext cx="5424456" cy="13769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Resources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Telerik</a:t>
            </a:r>
            <a:r>
              <a:rPr lang="en-US" b="1" dirty="0"/>
              <a:t>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sz="2400" i="1" dirty="0"/>
              <a:t>Building Reusable UI Components</a:t>
            </a:r>
          </a:p>
          <a:p>
            <a:pPr marL="0" indent="0">
              <a:buNone/>
            </a:pPr>
            <a:r>
              <a:rPr lang="en-US" sz="2400" i="1" dirty="0"/>
              <a:t>  in ASP.NET Core</a:t>
            </a:r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bit.ly/2uIU7Mc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Eat, Sleep, Code</a:t>
            </a:r>
            <a:r>
              <a:rPr lang="en-US" dirty="0"/>
              <a:t> podcast</a:t>
            </a:r>
          </a:p>
          <a:p>
            <a:pPr marL="0" indent="0">
              <a:buNone/>
            </a:pPr>
            <a:r>
              <a:rPr lang="en-US" sz="2400" i="1" dirty="0"/>
              <a:t>Implementing ASP.NET Core UIs</a:t>
            </a:r>
          </a:p>
          <a:p>
            <a:pPr marL="0" indent="0">
              <a:buNone/>
            </a:pPr>
            <a:r>
              <a:rPr lang="en-US" sz="2400" dirty="0">
                <a:hlinkClick r:id="rId5"/>
              </a:rPr>
              <a:t>bit.ly/2wMgO3p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076" y="3951475"/>
            <a:ext cx="4441723" cy="22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7DEF7-8355-48DA-8CC9-023735514038}"/>
              </a:ext>
            </a:extLst>
          </p:cNvPr>
          <p:cNvSpPr txBox="1"/>
          <p:nvPr/>
        </p:nvSpPr>
        <p:spPr>
          <a:xfrm>
            <a:off x="7529945" y="5507182"/>
            <a:ext cx="4003964" cy="900545"/>
          </a:xfrm>
          <a:prstGeom prst="rect">
            <a:avLst/>
          </a:prstGeom>
          <a:solidFill>
            <a:srgbClr val="50525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77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2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09746" y="76339"/>
          <a:ext cx="8956888" cy="154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4480">
                <a:tc>
                  <a:txBody>
                    <a:bodyPr/>
                    <a:lstStyle/>
                    <a:p>
                      <a:pPr algn="l"/>
                      <a:r>
                        <a:rPr lang="en-US" sz="2400" u="sng" baseline="0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TITANIUM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601504" y="1699266"/>
          <a:ext cx="8956888" cy="2415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15534">
                <a:tc>
                  <a:txBody>
                    <a:bodyPr/>
                    <a:lstStyle/>
                    <a:p>
                      <a:r>
                        <a:rPr lang="en-US" sz="2000" u="sng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Platinum</a:t>
                      </a:r>
                      <a:r>
                        <a:rPr lang="en-US" sz="2000" u="sng" baseline="0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 Sponsors</a:t>
                      </a:r>
                      <a:endParaRPr lang="en-US" sz="2000" u="sng" dirty="0">
                        <a:solidFill>
                          <a:srgbClr val="FF0000"/>
                        </a:solidFill>
                        <a:uFill>
                          <a:solidFill>
                            <a:srgbClr val="9B26B1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 descr="Adaptive Solutions Gro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0315" y="88376"/>
            <a:ext cx="4072821" cy="800990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1609746" y="4210495"/>
          <a:ext cx="8956888" cy="2545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5905">
                <a:tc>
                  <a:txBody>
                    <a:bodyPr/>
                    <a:lstStyle/>
                    <a:p>
                      <a:r>
                        <a:rPr lang="en-US" u="sng" baseline="0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Gold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" name="Picture 23" descr="Centriq Training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807" y="4218649"/>
            <a:ext cx="1171875" cy="496094"/>
          </a:xfrm>
          <a:prstGeom prst="rect">
            <a:avLst/>
          </a:prstGeom>
        </p:spPr>
      </p:pic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0152" y="4318000"/>
            <a:ext cx="1102182" cy="299164"/>
          </a:xfrm>
          <a:prstGeom prst="rect">
            <a:avLst/>
          </a:prstGeom>
        </p:spPr>
      </p:pic>
      <p:pic>
        <p:nvPicPr>
          <p:cNvPr id="29" name="Picture 28" descr="Garmin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0725" y="5126488"/>
            <a:ext cx="1000426" cy="271544"/>
          </a:xfrm>
          <a:prstGeom prst="rect">
            <a:avLst/>
          </a:prstGeom>
        </p:spPr>
      </p:pic>
      <p:pic>
        <p:nvPicPr>
          <p:cNvPr id="31" name="Picture 30" descr="Keyhole Software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135" y="2189155"/>
            <a:ext cx="1788836" cy="647390"/>
          </a:xfrm>
          <a:prstGeom prst="rect">
            <a:avLst/>
          </a:prstGeom>
        </p:spPr>
      </p:pic>
      <p:pic>
        <p:nvPicPr>
          <p:cNvPr id="32" name="Picture 31" descr="KU Edwards Campus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345" y="4214004"/>
            <a:ext cx="999686" cy="799748"/>
          </a:xfrm>
          <a:prstGeom prst="rect">
            <a:avLst/>
          </a:prstGeom>
        </p:spPr>
      </p:pic>
      <p:pic>
        <p:nvPicPr>
          <p:cNvPr id="39" name="Picture 38" descr="Stackify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6093" y="2207743"/>
            <a:ext cx="1776444" cy="593839"/>
          </a:xfrm>
          <a:prstGeom prst="rect">
            <a:avLst/>
          </a:prstGeom>
        </p:spPr>
      </p:pic>
      <p:pic>
        <p:nvPicPr>
          <p:cNvPr id="16" name="Picture 15" descr="Jack Henry And Associates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365" y="1741904"/>
            <a:ext cx="2180743" cy="517148"/>
          </a:xfrm>
          <a:prstGeom prst="rect">
            <a:avLst/>
          </a:prstGeom>
        </p:spPr>
      </p:pic>
      <p:pic>
        <p:nvPicPr>
          <p:cNvPr id="17" name="Picture 16" descr="2011_Commerce_4C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96" y="5276932"/>
            <a:ext cx="1600315" cy="25281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576" y="2176997"/>
            <a:ext cx="2182230" cy="5038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848" y="5514516"/>
            <a:ext cx="1204718" cy="3907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8892" y="4257157"/>
            <a:ext cx="1039564" cy="3815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7553" y="6249355"/>
            <a:ext cx="972480" cy="45512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1154" y="4300549"/>
            <a:ext cx="1410923" cy="30672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3426" y="4647986"/>
            <a:ext cx="1130970" cy="46127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703" y="666496"/>
            <a:ext cx="2680329" cy="90461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5768" y="1771236"/>
            <a:ext cx="2372201" cy="3546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569" y="712604"/>
            <a:ext cx="3677697" cy="84428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948" y="4665468"/>
            <a:ext cx="1280298" cy="38310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3005" y="4693966"/>
            <a:ext cx="1107447" cy="41529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236" y="5218991"/>
            <a:ext cx="1287308" cy="33180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0842" y="4307173"/>
            <a:ext cx="1137984" cy="22002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825" y="2364200"/>
            <a:ext cx="2004194" cy="32680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9671" y="5587794"/>
            <a:ext cx="1110362" cy="45612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444" y="5915202"/>
            <a:ext cx="1033092" cy="416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596" y="2900730"/>
            <a:ext cx="1390336" cy="594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1137" y="2902898"/>
            <a:ext cx="1857340" cy="10914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185" y="2864117"/>
            <a:ext cx="2143626" cy="5140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445" y="3478907"/>
            <a:ext cx="2813323" cy="405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9948" y="1821748"/>
            <a:ext cx="1524000" cy="2926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8161" y="3495646"/>
            <a:ext cx="1914165" cy="57808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874B694-4FD3-244E-884F-29E1EB73657F}"/>
              </a:ext>
            </a:extLst>
          </p:cNvPr>
          <p:cNvPicPr>
            <a:picLocks noChangeAspect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67673" y="2839144"/>
            <a:ext cx="1200094" cy="10902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30AD16-FD2A-5741-BA5B-CC23459CB0A6}"/>
              </a:ext>
            </a:extLst>
          </p:cNvPr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607" y="5195218"/>
            <a:ext cx="1682849" cy="2846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2D0F06-E4F3-E14C-B48F-97FFA2401B53}"/>
              </a:ext>
            </a:extLst>
          </p:cNvPr>
          <p:cNvPicPr>
            <a:picLocks noChangeAspect="1"/>
          </p:cNvPicPr>
          <p:nvPr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886" y="5815856"/>
            <a:ext cx="1448842" cy="14488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59D831-9D9B-9A4E-9007-08D79BB4C08B}"/>
              </a:ext>
            </a:extLst>
          </p:cNvPr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3234" y="4725095"/>
            <a:ext cx="893421" cy="2888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FB1235-1864-4148-9CA8-16D79A4EBB58}"/>
              </a:ext>
            </a:extLst>
          </p:cNvPr>
          <p:cNvPicPr>
            <a:picLocks noChangeAspect="1"/>
          </p:cNvPicPr>
          <p:nvPr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9481" y="4634089"/>
            <a:ext cx="768079" cy="6572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DF7118-042A-0B4F-9E38-1693A3AFFB53}"/>
              </a:ext>
            </a:extLst>
          </p:cNvPr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19" y="4634089"/>
            <a:ext cx="852360" cy="53793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03B70FC-A0B9-A34C-90EF-3D500C5BDCEA}"/>
              </a:ext>
            </a:extLst>
          </p:cNvPr>
          <p:cNvPicPr>
            <a:picLocks noChangeAspect="1"/>
          </p:cNvPicPr>
          <p:nvPr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2418" y="4666979"/>
            <a:ext cx="835473" cy="40299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7941B0E-AB56-0049-9C23-0B66F5F8031F}"/>
              </a:ext>
            </a:extLst>
          </p:cNvPr>
          <p:cNvPicPr>
            <a:picLocks noChangeAspect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179784" y="5486710"/>
            <a:ext cx="981458" cy="4889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C4E2BD-8E6F-1740-B4A2-8CD23733CBBA}"/>
              </a:ext>
            </a:extLst>
          </p:cNvPr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3072" y="5164446"/>
            <a:ext cx="1025241" cy="32466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BD9FC3A-48DD-7847-B67E-9693E6305FEC}"/>
              </a:ext>
            </a:extLst>
          </p:cNvPr>
          <p:cNvPicPr>
            <a:picLocks noChangeAspect="1"/>
          </p:cNvPicPr>
          <p:nvPr/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954" y="6010665"/>
            <a:ext cx="914170" cy="66023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38E847A-0E24-7C4A-9A49-72639F0E4EF4}"/>
              </a:ext>
            </a:extLst>
          </p:cNvPr>
          <p:cNvPicPr>
            <a:picLocks noChangeAspect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072" y="5647199"/>
            <a:ext cx="2022877" cy="3077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215BB31-9F9D-CF4F-A6DC-4079245903CA}"/>
              </a:ext>
            </a:extLst>
          </p:cNvPr>
          <p:cNvPicPr>
            <a:picLocks noChangeAspect="1"/>
          </p:cNvPicPr>
          <p:nvPr/>
        </p:nvPicPr>
        <p:blipFill>
          <a:blip r:embed="rId4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9186" y="5740188"/>
            <a:ext cx="1918535" cy="23734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6318DBC-4EF8-1A4A-AC84-103CFC531BB4}"/>
              </a:ext>
            </a:extLst>
          </p:cNvPr>
          <p:cNvPicPr>
            <a:picLocks noChangeAspect="1"/>
          </p:cNvPicPr>
          <p:nvPr/>
        </p:nvPicPr>
        <p:blipFill>
          <a:blip r:embed="rId4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988" y="6109934"/>
            <a:ext cx="1037549" cy="50242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4E2FDA0-2308-8F44-A95F-A58A222EEC0A}"/>
              </a:ext>
            </a:extLst>
          </p:cNvPr>
          <p:cNvPicPr>
            <a:picLocks noChangeAspect="1"/>
          </p:cNvPicPr>
          <p:nvPr/>
        </p:nvPicPr>
        <p:blipFill>
          <a:blip r:embed="rId4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0476" y="6116306"/>
            <a:ext cx="1405606" cy="44732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33EE7928-FA2A-E34F-A31F-932D58B0BA2C}"/>
              </a:ext>
            </a:extLst>
          </p:cNvPr>
          <p:cNvPicPr>
            <a:picLocks noChangeAspect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150966" y="6262915"/>
            <a:ext cx="1302221" cy="2561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33893CC-9A1A-BA48-9D67-F2A2E57D866B}"/>
              </a:ext>
            </a:extLst>
          </p:cNvPr>
          <p:cNvPicPr>
            <a:picLocks noChangeAspect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314" y="6213994"/>
            <a:ext cx="599275" cy="36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3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Building Reusable UI Components</a:t>
            </a:r>
            <a:br>
              <a:rPr lang="en-US" sz="4900" b="1" dirty="0"/>
            </a:br>
            <a:r>
              <a:rPr lang="en-US" sz="4000" b="1" dirty="0"/>
              <a:t>in ASP.</a:t>
            </a:r>
            <a:r>
              <a:rPr lang="en-US" sz="4000" b="1"/>
              <a:t>NET Core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5361606"/>
            <a:ext cx="925166" cy="923546"/>
          </a:xfrm>
          <a:prstGeom prst="rect">
            <a:avLst/>
          </a:prstGeom>
        </p:spPr>
      </p:pic>
      <p:pic>
        <p:nvPicPr>
          <p:cNvPr id="11" name="MS logo white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8866" y="5361606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Scott Addie</a:t>
            </a:r>
          </a:p>
          <a:p>
            <a:r>
              <a:rPr lang="en-US" sz="1600" b="1" dirty="0"/>
              <a:t>Senior Content Developer</a:t>
            </a:r>
          </a:p>
          <a:p>
            <a:r>
              <a:rPr lang="en-US" sz="1600" b="1" dirty="0"/>
              <a:t>@</a:t>
            </a:r>
            <a:r>
              <a:rPr lang="en-US" sz="1600" b="1" dirty="0" err="1"/>
              <a:t>Scott_Addie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3120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of Options</a:t>
            </a:r>
          </a:p>
          <a:p>
            <a:r>
              <a:rPr lang="en-US" dirty="0"/>
              <a:t>Tag Helpers</a:t>
            </a:r>
          </a:p>
          <a:p>
            <a:r>
              <a:rPr lang="en-US" dirty="0"/>
              <a:t>View Components</a:t>
            </a:r>
          </a:p>
          <a:p>
            <a:r>
              <a:rPr lang="en-US" dirty="0"/>
              <a:t>View Components as Tag Helpers</a:t>
            </a:r>
          </a:p>
          <a:p>
            <a:r>
              <a:rPr lang="en-US" dirty="0"/>
              <a:t>Recommended Use Cases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Invoked as methods inside of HTML in Razor views</a:t>
            </a:r>
          </a:p>
          <a:p>
            <a:r>
              <a:rPr lang="en-US" dirty="0"/>
              <a:t>Poor IntelliSense support</a:t>
            </a:r>
          </a:p>
          <a:p>
            <a:r>
              <a:rPr lang="en-US" dirty="0"/>
              <a:t>Context switching between HTML and C# / VB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242232"/>
              </p:ext>
            </p:extLst>
          </p:nvPr>
        </p:nvGraphicFramePr>
        <p:xfrm>
          <a:off x="937490" y="2354697"/>
          <a:ext cx="10416310" cy="584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58444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Html.Label(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"FirstName"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"First Name:"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@class = 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"caption"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31228" y="1908128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4" name="Star: 12 Points 3">
            <a:extLst>
              <a:ext uri="{FF2B5EF4-FFF2-40B4-BE49-F238E27FC236}">
                <a16:creationId xmlns:a16="http://schemas.microsoft.com/office/drawing/2014/main" id="{DE2292C5-9764-4416-991B-EDD49197C685}"/>
              </a:ext>
            </a:extLst>
          </p:cNvPr>
          <p:cNvSpPr/>
          <p:nvPr/>
        </p:nvSpPr>
        <p:spPr>
          <a:xfrm>
            <a:off x="9746901" y="422031"/>
            <a:ext cx="2034792" cy="1572567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4.x, Core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Allow for sharing of common view elements</a:t>
            </a:r>
          </a:p>
          <a:p>
            <a:r>
              <a:rPr lang="en-US" dirty="0"/>
              <a:t>Commonly used with </a:t>
            </a:r>
            <a:r>
              <a:rPr lang="en-US" b="1" dirty="0"/>
              <a:t>[</a:t>
            </a:r>
            <a:r>
              <a:rPr lang="en-US" b="1" dirty="0" err="1"/>
              <a:t>ChildActionOnly</a:t>
            </a:r>
            <a:r>
              <a:rPr lang="en-US" b="1" dirty="0"/>
              <a:t>]</a:t>
            </a:r>
          </a:p>
          <a:p>
            <a:r>
              <a:rPr lang="en-US" dirty="0"/>
              <a:t>Not recommended when code execution is needed</a:t>
            </a:r>
          </a:p>
          <a:p>
            <a:r>
              <a:rPr lang="en-US" dirty="0"/>
              <a:t>Not designed with testing in mind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796970"/>
              </p:ext>
            </p:extLst>
          </p:nvPr>
        </p:nvGraphicFramePr>
        <p:xfrm>
          <a:off x="937490" y="2354697"/>
          <a:ext cx="1041631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631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644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@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await 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Html.PartialAsync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"_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AuthorPartial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Model.AuthorName</a:t>
                      </a:r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31228" y="1908128"/>
            <a:ext cx="290080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Index.cshtml</a:t>
            </a:r>
            <a:endParaRPr lang="en-US" b="1" dirty="0"/>
          </a:p>
        </p:txBody>
      </p:sp>
      <p:sp>
        <p:nvSpPr>
          <p:cNvPr id="6" name="Star: 12 Points 5">
            <a:extLst>
              <a:ext uri="{FF2B5EF4-FFF2-40B4-BE49-F238E27FC236}">
                <a16:creationId xmlns:a16="http://schemas.microsoft.com/office/drawing/2014/main" id="{97450780-50A5-4398-AF1F-02BB82FF4B25}"/>
              </a:ext>
            </a:extLst>
          </p:cNvPr>
          <p:cNvSpPr/>
          <p:nvPr/>
        </p:nvSpPr>
        <p:spPr>
          <a:xfrm>
            <a:off x="9746901" y="422031"/>
            <a:ext cx="2034792" cy="1572567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4.x, Core</a:t>
            </a:r>
          </a:p>
        </p:txBody>
      </p:sp>
    </p:spTree>
    <p:extLst>
      <p:ext uri="{BB962C8B-B14F-4D97-AF65-F5344CB8AC3E}">
        <p14:creationId xmlns:p14="http://schemas.microsoft.com/office/powerpoint/2010/main" val="18134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A0C0E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7" b="89748" l="5145" r="95383">
                        <a14:foregroundMark x1="29815" y1="25394" x2="11346" y2="45741"/>
                        <a14:foregroundMark x1="57652" y1="21767" x2="42348" y2="73975"/>
                        <a14:foregroundMark x1="72032" y1="26814" x2="87335" y2="46215"/>
                        <a14:foregroundMark x1="87863" y1="48423" x2="72823" y2="651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2208372"/>
            <a:ext cx="4975956" cy="4161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Express server-side processing via HTML elements</a:t>
            </a:r>
          </a:p>
          <a:p>
            <a:r>
              <a:rPr lang="en-US" dirty="0"/>
              <a:t>Attach to HTML elements in Razor views</a:t>
            </a:r>
          </a:p>
          <a:p>
            <a:r>
              <a:rPr lang="en-US" dirty="0"/>
              <a:t>Great IntelliSense support</a:t>
            </a:r>
          </a:p>
          <a:p>
            <a:r>
              <a:rPr lang="en-US" dirty="0"/>
              <a:t>Eliminate context switching between HTML and C#</a:t>
            </a:r>
          </a:p>
          <a:p>
            <a:r>
              <a:rPr lang="en-US" dirty="0"/>
              <a:t>Designed with testing in mind</a:t>
            </a:r>
          </a:p>
        </p:txBody>
      </p:sp>
      <p:sp>
        <p:nvSpPr>
          <p:cNvPr id="4" name="Star: 12 Points 3">
            <a:extLst>
              <a:ext uri="{FF2B5EF4-FFF2-40B4-BE49-F238E27FC236}">
                <a16:creationId xmlns:a16="http://schemas.microsoft.com/office/drawing/2014/main" id="{B4607067-2C80-45AB-BAE2-1172211A0728}"/>
              </a:ext>
            </a:extLst>
          </p:cNvPr>
          <p:cNvSpPr/>
          <p:nvPr/>
        </p:nvSpPr>
        <p:spPr>
          <a:xfrm>
            <a:off x="9746901" y="422031"/>
            <a:ext cx="2034792" cy="1572567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2133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4119</TotalTime>
  <Words>842</Words>
  <Application>Microsoft Office PowerPoint</Application>
  <PresentationFormat>Widescreen</PresentationFormat>
  <Paragraphs>190</Paragraphs>
  <Slides>23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  <vt:variant>
        <vt:lpstr>Custom Shows</vt:lpstr>
      </vt:variant>
      <vt:variant>
        <vt:i4>2</vt:i4>
      </vt:variant>
    </vt:vector>
  </HeadingPairs>
  <TitlesOfParts>
    <vt:vector size="36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1_Office Theme</vt:lpstr>
      <vt:lpstr>Building Reusable UI Components in ASP.NET Core</vt:lpstr>
      <vt:lpstr>Build with Microsoft Tech</vt:lpstr>
      <vt:lpstr>PowerPoint Presentation</vt:lpstr>
      <vt:lpstr>Building Reusable UI Components in ASP.NET Core</vt:lpstr>
      <vt:lpstr>Agenda</vt:lpstr>
      <vt:lpstr>HTML Helpers</vt:lpstr>
      <vt:lpstr>Partial Views</vt:lpstr>
      <vt:lpstr>Tag Helpers</vt:lpstr>
      <vt:lpstr>Tag Helpers: Overview</vt:lpstr>
      <vt:lpstr>Tag Helpers: Anatomy</vt:lpstr>
      <vt:lpstr>3rd Party Tag Helpers Telerik UI for ASP.NET Core</vt:lpstr>
      <vt:lpstr>HTML Helpers vs. Tag Helpers Side-by-side Comparison</vt:lpstr>
      <vt:lpstr>Demo</vt:lpstr>
      <vt:lpstr>View Components</vt:lpstr>
      <vt:lpstr>View Components: Overview</vt:lpstr>
      <vt:lpstr>View Components: Anatomy</vt:lpstr>
      <vt:lpstr>View Search Paths</vt:lpstr>
      <vt:lpstr>View Component Invocation Approaches</vt:lpstr>
      <vt:lpstr>Demo</vt:lpstr>
      <vt:lpstr>Recommendations HTML Helpers vs. Tag Helpers</vt:lpstr>
      <vt:lpstr>Recommendations Partial Views vs. View Components</vt:lpstr>
      <vt:lpstr>Supplementary Resources</vt:lpstr>
      <vt:lpstr>PowerPoint Presentation</vt:lpstr>
      <vt:lpstr>Main Slides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Reusable UI Components in ASP.NET Core</dc:title>
  <dc:creator>Scott Addie</dc:creator>
  <cp:keywords>.NET, ASP.NET, MVC, ASP.NET Core, Visual Studio</cp:keywords>
  <cp:lastModifiedBy>Scott Addie</cp:lastModifiedBy>
  <cp:revision>902</cp:revision>
  <dcterms:created xsi:type="dcterms:W3CDTF">2016-07-13T16:00:36Z</dcterms:created>
  <dcterms:modified xsi:type="dcterms:W3CDTF">2018-07-11T04:27:17Z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2017-09-06T15:58:31.7545223-05:00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